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9" r:id="rId2"/>
    <p:sldId id="260" r:id="rId3"/>
    <p:sldId id="256" r:id="rId4"/>
    <p:sldId id="257" r:id="rId5"/>
    <p:sldId id="27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o-RO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7B9432-E341-4382-99D4-943AF38E3757}" type="datetimeFigureOut">
              <a:rPr lang="ro-RO" smtClean="0"/>
              <a:pPr/>
              <a:t>08.02.2019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o-RO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35CFA-EE6B-43D0-B703-0F5B404A5AEF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X5SQtl82CqI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Rezolvaţi integrama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5052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6833"/>
            <a:ext cx="4448175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473" y="5818427"/>
            <a:ext cx="809625" cy="56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8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Sarcina numărul 2</a:t>
            </a:r>
            <a:br>
              <a:rPr lang="ro-RO" b="1" dirty="0" smtClean="0"/>
            </a:br>
            <a:r>
              <a:rPr lang="ro-RO" b="1" dirty="0" smtClean="0"/>
              <a:t>rezolvare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Calculăm suma de bani, dacă vinde cu 5 lei/litru laptele de oaie                     125 l x 5 lei = 625 </a:t>
            </a:r>
            <a:r>
              <a:rPr lang="ro-RO" dirty="0" smtClean="0"/>
              <a:t>lei</a:t>
            </a:r>
          </a:p>
          <a:p>
            <a:endParaRPr lang="ro-RO" dirty="0"/>
          </a:p>
          <a:p>
            <a:r>
              <a:rPr lang="ro-RO" dirty="0"/>
              <a:t>Calculăm cantitatea de lapte pentru care a făcut reducere de preţ                       185 l – 125 l = 60 l        </a:t>
            </a:r>
            <a:endParaRPr lang="ro-RO" dirty="0" smtClean="0"/>
          </a:p>
          <a:p>
            <a:r>
              <a:rPr lang="ro-RO" dirty="0" smtClean="0"/>
              <a:t>                                                        </a:t>
            </a:r>
            <a:endParaRPr lang="ro-RO" dirty="0"/>
          </a:p>
          <a:p>
            <a:r>
              <a:rPr lang="ro-RO" dirty="0"/>
              <a:t>Calculăm noul preţ al laptelui, după reducerea preţului                                         5 lei -1 lei = 4 lei </a:t>
            </a:r>
            <a:endParaRPr lang="ro-RO" dirty="0" smtClean="0"/>
          </a:p>
          <a:p>
            <a:endParaRPr lang="ro-RO" dirty="0"/>
          </a:p>
          <a:p>
            <a:r>
              <a:rPr lang="ro-RO" dirty="0"/>
              <a:t>Calculăm suma de bani, dacă vinde laptele cu noul preţ, 4 lei/litru                     60 l x 4 lei =240 </a:t>
            </a:r>
            <a:r>
              <a:rPr lang="ro-RO" dirty="0" smtClean="0"/>
              <a:t>lei</a:t>
            </a:r>
          </a:p>
          <a:p>
            <a:endParaRPr lang="ro-RO" dirty="0"/>
          </a:p>
          <a:p>
            <a:r>
              <a:rPr lang="ro-RO" dirty="0"/>
              <a:t>Calculăm suma </a:t>
            </a:r>
            <a:r>
              <a:rPr lang="ro-RO" dirty="0" smtClean="0"/>
              <a:t>totală </a:t>
            </a:r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625 </a:t>
            </a:r>
            <a:r>
              <a:rPr lang="ro-RO" dirty="0"/>
              <a:t>lei + 240 lei = 865 lei</a:t>
            </a: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86400"/>
            <a:ext cx="809625" cy="8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45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/>
              <a:t>Sarcina numărul </a:t>
            </a:r>
            <a:r>
              <a:rPr lang="ro-RO" b="1" dirty="0" smtClean="0"/>
              <a:t>3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dirty="0"/>
              <a:t>Acum că are bani, Ghiţă merge la magazin să-şi cumpere tableta dorită. Acolo află că preţul tabletei este în mod obişnuit de 950 lei, dar pentru că era black-friday  de primăvară , preţul tabletei era redus cu 185 lei. </a:t>
            </a: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 smtClean="0"/>
              <a:t>Îi </a:t>
            </a:r>
            <a:r>
              <a:rPr lang="ro-RO" dirty="0"/>
              <a:t>ajung banii lui Ghiţă să cumpere tableta? 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Dacă </a:t>
            </a:r>
            <a:r>
              <a:rPr lang="ro-RO" dirty="0"/>
              <a:t>da, câţi bani îi mai rămân?</a:t>
            </a: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4932"/>
            <a:ext cx="1190625" cy="82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45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Sarcina numărul 3</a:t>
            </a:r>
            <a:br>
              <a:rPr lang="ro-RO" b="1" dirty="0" smtClean="0"/>
            </a:br>
            <a:r>
              <a:rPr lang="ro-RO" b="1" dirty="0" smtClean="0"/>
              <a:t>rezolvare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dirty="0"/>
              <a:t>Calculăm preţul tabletei, redus                                                                  950 lei – 185 lei = 765 lei  </a:t>
            </a: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r>
              <a:rPr lang="ro-RO" dirty="0"/>
              <a:t>Calculăm suma de bani care îi rămân lui Ghiţă                                         865 lei – 765 lei = 100 lei</a:t>
            </a: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86400"/>
            <a:ext cx="809625" cy="8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69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6552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>Sarcina </a:t>
            </a:r>
            <a:r>
              <a:rPr lang="ro-RO" b="1" dirty="0"/>
              <a:t>numărul </a:t>
            </a:r>
            <a:r>
              <a:rPr lang="ro-RO" b="1" dirty="0" smtClean="0"/>
              <a:t>4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dirty="0"/>
              <a:t>Dacă are tableta mult visată, Ghiţă se gândeşte să-şi construiască un ţarc de formă pătrată, cu latura de </a:t>
            </a:r>
            <a:r>
              <a:rPr lang="ro-RO" dirty="0" smtClean="0"/>
              <a:t>     17 </a:t>
            </a:r>
            <a:r>
              <a:rPr lang="ro-RO" dirty="0"/>
              <a:t>m pentru a sta oile în siguranţă. Dar are nevoie de un gard pe care îl găseşte la magazin cu preţul de </a:t>
            </a:r>
            <a:r>
              <a:rPr lang="ro-RO" dirty="0" smtClean="0"/>
              <a:t>         2 </a:t>
            </a:r>
            <a:r>
              <a:rPr lang="ro-RO" dirty="0"/>
              <a:t>lei/metru. </a:t>
            </a:r>
            <a:endParaRPr lang="ro-RO" dirty="0" smtClean="0"/>
          </a:p>
          <a:p>
            <a:pPr marL="0" indent="0">
              <a:buNone/>
            </a:pPr>
            <a:endParaRPr lang="ro-RO" dirty="0" smtClean="0"/>
          </a:p>
          <a:p>
            <a:pPr marL="0" indent="0" algn="just">
              <a:buNone/>
            </a:pPr>
            <a:r>
              <a:rPr lang="ro-RO" dirty="0" smtClean="0"/>
              <a:t>Poate </a:t>
            </a:r>
            <a:r>
              <a:rPr lang="ro-RO" dirty="0"/>
              <a:t>Ghiţă să cumpere gardul cu suma de bani rămasă  după cumpărarea tabletei</a:t>
            </a:r>
            <a:r>
              <a:rPr lang="ro-RO" dirty="0" smtClean="0"/>
              <a:t>?</a:t>
            </a:r>
          </a:p>
          <a:p>
            <a:endParaRPr lang="ro-RO" dirty="0"/>
          </a:p>
          <a:p>
            <a:endParaRPr lang="ro-RO" dirty="0"/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4932"/>
            <a:ext cx="1190625" cy="82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91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Pătratul 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dirty="0" smtClean="0"/>
              <a:t>Perimetrul = suma lungimilor tuturor laturilor</a:t>
            </a:r>
          </a:p>
          <a:p>
            <a:pPr marL="0" indent="0" algn="ctr">
              <a:buNone/>
            </a:pPr>
            <a:r>
              <a:rPr lang="ro-RO" dirty="0" smtClean="0"/>
              <a:t>P = AB + BC + CD + DA        [m]</a:t>
            </a:r>
            <a:endParaRPr lang="ro-RO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4194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86400"/>
            <a:ext cx="809625" cy="8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49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Sarcina numărul 4</a:t>
            </a:r>
            <a:br>
              <a:rPr lang="ro-RO" b="1" dirty="0" smtClean="0"/>
            </a:br>
            <a:r>
              <a:rPr lang="ro-RO" b="1" dirty="0" smtClean="0"/>
              <a:t>rezolvare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Calculăm perimetrul ţarcului     </a:t>
            </a:r>
            <a:r>
              <a:rPr lang="ro-RO" dirty="0" smtClean="0"/>
              <a:t>                                                                                  </a:t>
            </a:r>
            <a:r>
              <a:rPr lang="ro-RO" dirty="0"/>
              <a:t>17 m x 4 = 68 </a:t>
            </a:r>
            <a:r>
              <a:rPr lang="ro-RO" dirty="0" smtClean="0"/>
              <a:t>m</a:t>
            </a:r>
          </a:p>
          <a:p>
            <a:endParaRPr lang="ro-RO" dirty="0"/>
          </a:p>
          <a:p>
            <a:r>
              <a:rPr lang="ro-RO" dirty="0"/>
              <a:t>Calculăm suma de bani necesară pentrucumpărarea gardului                     </a:t>
            </a:r>
            <a:endParaRPr lang="ro-RO" dirty="0" smtClean="0"/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68 </a:t>
            </a:r>
            <a:r>
              <a:rPr lang="ro-RO" dirty="0"/>
              <a:t>m x 2 lei/metru =  136 lei</a:t>
            </a:r>
          </a:p>
          <a:p>
            <a:endParaRPr lang="ro-RO" dirty="0" smtClean="0"/>
          </a:p>
          <a:p>
            <a:r>
              <a:rPr lang="ro-RO" dirty="0" smtClean="0"/>
              <a:t>Nu </a:t>
            </a:r>
            <a:r>
              <a:rPr lang="ro-RO" dirty="0"/>
              <a:t>are suma necesară pentru a cumpăra gardul întreg . Îi lipsesc 36 de lei.</a:t>
            </a:r>
          </a:p>
          <a:p>
            <a:endParaRPr lang="ro-RO" dirty="0"/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134" y="1602448"/>
            <a:ext cx="352423" cy="34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86400"/>
            <a:ext cx="809625" cy="8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44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Povestea continuă...</a:t>
            </a:r>
            <a:endParaRPr lang="ro-RO" dirty="0"/>
          </a:p>
        </p:txBody>
      </p:sp>
      <p:pic>
        <p:nvPicPr>
          <p:cNvPr id="7170" name="Picture 2" descr="Imagini pentru ciobanul ghita si tabl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63" y="2204864"/>
            <a:ext cx="66770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ine similară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783425" cy="78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88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Integrama-rezolvare</a:t>
            </a:r>
            <a:endParaRPr lang="ro-R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5"/>
            <a:ext cx="504056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magine similară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638800"/>
            <a:ext cx="6953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72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0600"/>
            <a:ext cx="6400800" cy="1752600"/>
          </a:xfrm>
        </p:spPr>
        <p:txBody>
          <a:bodyPr/>
          <a:lstStyle/>
          <a:p>
            <a:pPr algn="r"/>
            <a:r>
              <a:rPr lang="ro-RO" dirty="0" smtClean="0"/>
              <a:t>Clasa </a:t>
            </a:r>
            <a:r>
              <a:rPr lang="it-IT" dirty="0" smtClean="0"/>
              <a:t>a VII-a</a:t>
            </a:r>
            <a:endParaRPr lang="ro-RO" dirty="0" smtClean="0"/>
          </a:p>
          <a:p>
            <a:pPr algn="r"/>
            <a:r>
              <a:rPr lang="ro-RO" dirty="0"/>
              <a:t>ÎNVĂŢĂMÂNT SPECIAL</a:t>
            </a:r>
            <a:r>
              <a:rPr lang="it-IT" dirty="0" smtClean="0"/>
              <a:t> </a:t>
            </a:r>
            <a:endParaRPr lang="ro-RO" dirty="0" smtClean="0"/>
          </a:p>
          <a:p>
            <a:pPr algn="r"/>
            <a:r>
              <a:rPr lang="ro-RO" dirty="0" smtClean="0"/>
              <a:t>Prof. Nechita Monica</a:t>
            </a:r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/>
              <a:t>Unităţi de măsură </a:t>
            </a:r>
            <a:r>
              <a:rPr lang="it-IT" dirty="0" smtClean="0"/>
              <a:t>– aplicaţii</a:t>
            </a:r>
            <a:r>
              <a:rPr lang="ro-RO" dirty="0" smtClean="0"/>
              <a:t> </a:t>
            </a:r>
            <a:endParaRPr lang="ro-RO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11560" y="476672"/>
            <a:ext cx="5191125" cy="1303338"/>
            <a:chOff x="385" y="563"/>
            <a:chExt cx="8176" cy="2053"/>
          </a:xfrm>
        </p:grpSpPr>
        <p:sp>
          <p:nvSpPr>
            <p:cNvPr id="7" name="Subtitle 2"/>
            <p:cNvSpPr txBox="1">
              <a:spLocks/>
            </p:cNvSpPr>
            <p:nvPr/>
          </p:nvSpPr>
          <p:spPr bwMode="auto">
            <a:xfrm>
              <a:off x="1924" y="563"/>
              <a:ext cx="6637" cy="2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Şcoala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Gimnazială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Specială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–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Centru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de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Resurse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şi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Documentare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privind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Educaţia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Incluzivă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/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Integrată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str.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Bucureşti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nr. 32, 400148, Cluj-Napoca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Tel./fax: 0264 432431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e-mail: crdeiicluj@yahoo.com</a:t>
              </a:r>
              <a:endParaRPr kumimoji="0" 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54" name="Picture 6" descr="Sigla scolii 2012 jpg micsorat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695"/>
              <a:ext cx="1539" cy="1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33600"/>
            <a:ext cx="6143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Povestea ciobanului Ghiţă</a:t>
            </a:r>
          </a:p>
        </p:txBody>
      </p:sp>
      <p:pic>
        <p:nvPicPr>
          <p:cNvPr id="1028" name="Picture 4" descr="Imagini pentru ciobanul ghi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073" y="1524000"/>
            <a:ext cx="4938508" cy="281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Imagini pentru clipart difuz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5" name="AutoShape 4" descr="Imagini pentru clipart difuz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3" name="Rectangle 2"/>
          <p:cNvSpPr/>
          <p:nvPr/>
        </p:nvSpPr>
        <p:spPr>
          <a:xfrm>
            <a:off x="375341" y="4419600"/>
            <a:ext cx="84550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dirty="0" smtClean="0"/>
              <a:t>	Un </a:t>
            </a:r>
            <a:r>
              <a:rPr lang="ro-RO" dirty="0"/>
              <a:t>cioban numit Ghiţă a plecat de acasa, la munte,  cu oile sale. Stând el aşa, sprijinit în </a:t>
            </a:r>
            <a:r>
              <a:rPr lang="ro-RO" dirty="0" smtClean="0"/>
              <a:t>toiag </a:t>
            </a:r>
            <a:r>
              <a:rPr lang="ro-RO" dirty="0"/>
              <a:t>şi păzind oile ca ele să pască în linişte, iarba grasă de la munte, s-a gândit să nu piardă timpul. Aşa că Ciobanul Ghiţă i-a cumparat o tableta! Şi de atunci, oile pasc fericite, pe unde vor ele, iar Ghiţă stă pe internet cu prietenii! Dar treburile stânii cine le rezolvă..... </a:t>
            </a:r>
            <a:endParaRPr lang="ro-RO" dirty="0" smtClean="0"/>
          </a:p>
          <a:p>
            <a:r>
              <a:rPr lang="ro-RO" dirty="0"/>
              <a:t>	</a:t>
            </a:r>
            <a:r>
              <a:rPr lang="ro-RO" dirty="0" smtClean="0"/>
              <a:t>Haideţi </a:t>
            </a:r>
            <a:r>
              <a:rPr lang="ro-RO" dirty="0"/>
              <a:t>să vedem dacă îl putem ajuta pe Ghiţă!</a:t>
            </a:r>
          </a:p>
        </p:txBody>
      </p:sp>
      <p:pic>
        <p:nvPicPr>
          <p:cNvPr id="8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59563"/>
            <a:ext cx="6143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80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/>
              <a:t>Să-l ajutăm pe Ghiţă</a:t>
            </a:r>
            <a:r>
              <a:rPr lang="ro-RO" b="1" dirty="0" smtClean="0"/>
              <a:t>!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o-RO" b="1" dirty="0">
                <a:hlinkClick r:id="rId2" action="ppaction://hlinksldjump"/>
              </a:rPr>
              <a:t>Sarcina numărul </a:t>
            </a:r>
            <a:r>
              <a:rPr lang="ro-RO" b="1" dirty="0" smtClean="0">
                <a:hlinkClick r:id="rId2" action="ppaction://hlinksldjump"/>
              </a:rPr>
              <a:t>1</a:t>
            </a:r>
            <a:endParaRPr lang="ro-RO" b="1" dirty="0" smtClean="0"/>
          </a:p>
          <a:p>
            <a:r>
              <a:rPr lang="ro-RO" b="1" dirty="0">
                <a:hlinkClick r:id="rId3" action="ppaction://hlinksldjump"/>
              </a:rPr>
              <a:t>Sarcina numărul </a:t>
            </a:r>
            <a:r>
              <a:rPr lang="ro-RO" b="1" dirty="0" smtClean="0">
                <a:hlinkClick r:id="rId3" action="ppaction://hlinksldjump"/>
              </a:rPr>
              <a:t>2</a:t>
            </a:r>
            <a:endParaRPr lang="ro-RO" b="1" dirty="0" smtClean="0"/>
          </a:p>
          <a:p>
            <a:r>
              <a:rPr lang="ro-RO" b="1" dirty="0">
                <a:hlinkClick r:id="rId4" action="ppaction://hlinksldjump"/>
              </a:rPr>
              <a:t>Sarcina numărul </a:t>
            </a:r>
            <a:r>
              <a:rPr lang="ro-RO" b="1" dirty="0" smtClean="0">
                <a:hlinkClick r:id="rId4" action="ppaction://hlinksldjump"/>
              </a:rPr>
              <a:t>3</a:t>
            </a:r>
            <a:endParaRPr lang="ro-RO" b="1" dirty="0" smtClean="0"/>
          </a:p>
          <a:p>
            <a:r>
              <a:rPr lang="ro-RO" b="1" dirty="0">
                <a:hlinkClick r:id="rId5" action="ppaction://hlinksldjump"/>
              </a:rPr>
              <a:t>Sarcina numărul </a:t>
            </a:r>
            <a:r>
              <a:rPr lang="ro-RO" b="1" dirty="0" smtClean="0">
                <a:hlinkClick r:id="rId5" action="ppaction://hlinksldjump"/>
              </a:rPr>
              <a:t>4</a:t>
            </a:r>
            <a:endParaRPr lang="ro-RO" b="1" dirty="0" smtClean="0"/>
          </a:p>
        </p:txBody>
      </p:sp>
      <p:pic>
        <p:nvPicPr>
          <p:cNvPr id="4" name="Picture 2" descr="Imagini pentru clipart sageata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1028700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6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/>
              <a:t>Sarcina numărul </a:t>
            </a:r>
            <a:r>
              <a:rPr lang="ro-RO" b="1" dirty="0" smtClean="0"/>
              <a:t>1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0392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Ciobanul</a:t>
            </a:r>
            <a:r>
              <a:rPr lang="en-US" dirty="0"/>
              <a:t> </a:t>
            </a:r>
            <a:r>
              <a:rPr lang="en-US" dirty="0" err="1"/>
              <a:t>Ghiţă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-a </a:t>
            </a:r>
            <a:r>
              <a:rPr lang="en-US" dirty="0" err="1"/>
              <a:t>cumpărat</a:t>
            </a:r>
            <a:r>
              <a:rPr lang="en-US" dirty="0"/>
              <a:t> </a:t>
            </a:r>
            <a:r>
              <a:rPr lang="en-US" dirty="0" err="1"/>
              <a:t>tabletă</a:t>
            </a:r>
            <a:r>
              <a:rPr lang="en-US" dirty="0"/>
              <a:t>.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nu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atent</a:t>
            </a:r>
            <a:r>
              <a:rPr lang="en-US" dirty="0"/>
              <a:t> a </a:t>
            </a:r>
            <a:r>
              <a:rPr lang="en-US" dirty="0" err="1"/>
              <a:t>scăpat</a:t>
            </a:r>
            <a:r>
              <a:rPr lang="en-US" dirty="0"/>
              <a:t>-o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ciubărul</a:t>
            </a:r>
            <a:r>
              <a:rPr lang="en-US" dirty="0"/>
              <a:t> (</a:t>
            </a:r>
            <a:r>
              <a:rPr lang="en-US" dirty="0" err="1"/>
              <a:t>bidonul</a:t>
            </a:r>
            <a:r>
              <a:rPr lang="en-US" dirty="0"/>
              <a:t>)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avea</a:t>
            </a:r>
            <a:r>
              <a:rPr lang="en-US" dirty="0"/>
              <a:t> 10 dal de </a:t>
            </a:r>
            <a:r>
              <a:rPr lang="en-US" dirty="0" err="1"/>
              <a:t>lapte</a:t>
            </a:r>
            <a:r>
              <a:rPr lang="en-US" dirty="0"/>
              <a:t> </a:t>
            </a:r>
            <a:r>
              <a:rPr lang="en-US" dirty="0" err="1"/>
              <a:t>muls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acea</a:t>
            </a:r>
            <a:r>
              <a:rPr lang="en-US" dirty="0"/>
              <a:t> </a:t>
            </a:r>
            <a:r>
              <a:rPr lang="en-US" dirty="0" err="1"/>
              <a:t>zi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scoată</a:t>
            </a:r>
            <a:r>
              <a:rPr lang="en-US" dirty="0"/>
              <a:t> </a:t>
            </a:r>
            <a:r>
              <a:rPr lang="en-US" dirty="0" err="1"/>
              <a:t>tableta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nevoit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golească</a:t>
            </a:r>
            <a:r>
              <a:rPr lang="en-US" dirty="0"/>
              <a:t> </a:t>
            </a:r>
            <a:r>
              <a:rPr lang="en-US" dirty="0" err="1"/>
              <a:t>ciubărul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alt </a:t>
            </a:r>
            <a:r>
              <a:rPr lang="en-US" dirty="0" err="1"/>
              <a:t>ciubăr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avea</a:t>
            </a:r>
            <a:r>
              <a:rPr lang="en-US" dirty="0"/>
              <a:t> 85 l de </a:t>
            </a:r>
            <a:r>
              <a:rPr lang="en-US" dirty="0" err="1"/>
              <a:t>lapte</a:t>
            </a:r>
            <a:r>
              <a:rPr lang="en-US" dirty="0"/>
              <a:t>, </a:t>
            </a:r>
            <a:r>
              <a:rPr lang="en-US" dirty="0" err="1"/>
              <a:t>muls</a:t>
            </a:r>
            <a:r>
              <a:rPr lang="en-US" dirty="0"/>
              <a:t> cu o </a:t>
            </a:r>
            <a:r>
              <a:rPr lang="en-US" dirty="0" err="1"/>
              <a:t>zi</a:t>
            </a:r>
            <a:r>
              <a:rPr lang="en-US" dirty="0"/>
              <a:t> </a:t>
            </a:r>
            <a:r>
              <a:rPr lang="en-US" dirty="0" err="1"/>
              <a:t>înainte</a:t>
            </a:r>
            <a:r>
              <a:rPr lang="en-US" dirty="0" smtClean="0"/>
              <a:t>.</a:t>
            </a:r>
            <a:endParaRPr lang="ro-RO" dirty="0" smtClean="0"/>
          </a:p>
          <a:p>
            <a:pPr marL="0" indent="0" algn="just">
              <a:buNone/>
            </a:pPr>
            <a:endParaRPr lang="ro-RO" dirty="0" smtClean="0"/>
          </a:p>
          <a:p>
            <a:pPr marL="0" indent="0" algn="just">
              <a:buNone/>
            </a:pPr>
            <a:r>
              <a:rPr lang="en-US" dirty="0" err="1" smtClean="0"/>
              <a:t>Ajutaţi</a:t>
            </a:r>
            <a:r>
              <a:rPr lang="en-US" dirty="0" smtClean="0"/>
              <a:t>-l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ciobanul</a:t>
            </a:r>
            <a:r>
              <a:rPr lang="en-US" dirty="0"/>
              <a:t> </a:t>
            </a:r>
            <a:r>
              <a:rPr lang="en-US" dirty="0" err="1"/>
              <a:t>Ghiţă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afle</a:t>
            </a:r>
            <a:r>
              <a:rPr lang="en-US" dirty="0"/>
              <a:t> </a:t>
            </a:r>
            <a:r>
              <a:rPr lang="en-US" dirty="0" err="1"/>
              <a:t>cât</a:t>
            </a:r>
            <a:r>
              <a:rPr lang="en-US" dirty="0"/>
              <a:t> </a:t>
            </a:r>
            <a:r>
              <a:rPr lang="en-US" dirty="0" err="1"/>
              <a:t>lapte</a:t>
            </a:r>
            <a:r>
              <a:rPr lang="en-US" dirty="0"/>
              <a:t> a </a:t>
            </a:r>
            <a:r>
              <a:rPr lang="en-US" dirty="0" err="1"/>
              <a:t>muls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zile</a:t>
            </a:r>
            <a:r>
              <a:rPr lang="en-US" dirty="0"/>
              <a:t>?</a:t>
            </a:r>
            <a:endParaRPr lang="ro-RO" dirty="0"/>
          </a:p>
        </p:txBody>
      </p:sp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636" y="5638800"/>
            <a:ext cx="1047802" cy="72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39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1671" y="1527175"/>
            <a:ext cx="362414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085" y="5486400"/>
            <a:ext cx="809625" cy="8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08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Sarcina numărul 1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rezolvare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        </a:t>
            </a:r>
          </a:p>
          <a:p>
            <a:pPr marL="0" indent="0">
              <a:buNone/>
            </a:pPr>
            <a:r>
              <a:rPr lang="ro-RO" dirty="0" smtClean="0"/>
              <a:t> 85 </a:t>
            </a:r>
            <a:r>
              <a:rPr lang="ro-RO" dirty="0"/>
              <a:t>l + 10 dal =.......</a:t>
            </a:r>
            <a:r>
              <a:rPr lang="ro-RO" dirty="0" smtClean="0"/>
              <a:t>l  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Efectuăm transformarea         </a:t>
            </a:r>
            <a:r>
              <a:rPr lang="ro-RO" dirty="0" smtClean="0"/>
              <a:t>       10  d</a:t>
            </a:r>
            <a:r>
              <a:rPr lang="en-US" dirty="0" smtClean="0"/>
              <a:t>a</a:t>
            </a:r>
            <a:r>
              <a:rPr lang="ro-RO" dirty="0" smtClean="0"/>
              <a:t>l </a:t>
            </a:r>
            <a:r>
              <a:rPr lang="ro-RO" dirty="0"/>
              <a:t>=  100 l</a:t>
            </a:r>
          </a:p>
          <a:p>
            <a:pPr marL="0" indent="0">
              <a:buNone/>
            </a:pPr>
            <a:r>
              <a:rPr lang="ro-RO" dirty="0"/>
              <a:t>Efectuăm operaţia            </a:t>
            </a:r>
            <a:r>
              <a:rPr lang="ro-RO" dirty="0" smtClean="0"/>
              <a:t> </a:t>
            </a:r>
            <a:r>
              <a:rPr lang="en-US" dirty="0" smtClean="0"/>
              <a:t>       </a:t>
            </a:r>
            <a:r>
              <a:rPr lang="ro-RO" dirty="0" smtClean="0"/>
              <a:t> 85 </a:t>
            </a:r>
            <a:r>
              <a:rPr lang="ro-RO" dirty="0"/>
              <a:t>l + 100 </a:t>
            </a:r>
            <a:r>
              <a:rPr lang="ro-RO" dirty="0" smtClean="0"/>
              <a:t>l </a:t>
            </a:r>
            <a:r>
              <a:rPr lang="ro-RO" dirty="0"/>
              <a:t>= 185 l</a:t>
            </a:r>
          </a:p>
          <a:p>
            <a:endParaRPr lang="ro-RO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86400"/>
            <a:ext cx="809625" cy="83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3124200"/>
            <a:ext cx="352423" cy="34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04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/>
              <a:t>Sarcina numărul </a:t>
            </a:r>
            <a:r>
              <a:rPr lang="ro-RO" b="1" dirty="0" smtClean="0"/>
              <a:t>2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dirty="0"/>
              <a:t>Pentru a-şi cumpăra o tabletă nouă, Ghiţă merge la piaţă şi vinde, din totalul de lapte muls în cele două zile, 125 l de lapte de oaie cu 5 lei litrul, iar pentru restul cantităţii de lapte face o reducere de 1 leu/litru. </a:t>
            </a:r>
            <a:endParaRPr lang="ro-RO" dirty="0" smtClean="0"/>
          </a:p>
          <a:p>
            <a:endParaRPr lang="ro-RO" dirty="0"/>
          </a:p>
          <a:p>
            <a:pPr marL="0" indent="0" algn="just">
              <a:buNone/>
            </a:pPr>
            <a:r>
              <a:rPr lang="ro-RO" dirty="0" smtClean="0"/>
              <a:t>Câţi </a:t>
            </a:r>
            <a:r>
              <a:rPr lang="ro-RO" dirty="0"/>
              <a:t>bani face Ghiţă din vânzarea laptelui la piaţă?</a:t>
            </a: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80644"/>
            <a:ext cx="1038225" cy="72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3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</TotalTime>
  <Words>559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Rezolvaţi integrama</vt:lpstr>
      <vt:lpstr>Integrama-rezolvare</vt:lpstr>
      <vt:lpstr>Unităţi de măsură – aplicaţii </vt:lpstr>
      <vt:lpstr>Povestea ciobanului Ghiţă</vt:lpstr>
      <vt:lpstr>Să-l ajutăm pe Ghiţă!</vt:lpstr>
      <vt:lpstr>Sarcina numărul 1</vt:lpstr>
      <vt:lpstr>PowerPoint Presentation</vt:lpstr>
      <vt:lpstr>Sarcina numărul 1 rezolvare</vt:lpstr>
      <vt:lpstr>Sarcina numărul 2</vt:lpstr>
      <vt:lpstr>Sarcina numărul 2 rezolvare</vt:lpstr>
      <vt:lpstr>Sarcina numărul 3</vt:lpstr>
      <vt:lpstr>Sarcina numărul 3 rezolvare</vt:lpstr>
      <vt:lpstr> Sarcina numărul 4</vt:lpstr>
      <vt:lpstr>Pătratul </vt:lpstr>
      <vt:lpstr>Sarcina numărul 4 rezolvare</vt:lpstr>
      <vt:lpstr>Povestea continuă...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Unităţi de măsură - aplicaţii</dc:title>
  <dc:creator>Monica</dc:creator>
  <cp:lastModifiedBy>Monica</cp:lastModifiedBy>
  <cp:revision>20</cp:revision>
  <dcterms:created xsi:type="dcterms:W3CDTF">2018-05-06T08:58:29Z</dcterms:created>
  <dcterms:modified xsi:type="dcterms:W3CDTF">2019-02-08T16:18:47Z</dcterms:modified>
</cp:coreProperties>
</file>